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90" r:id="rId6"/>
    <p:sldId id="260" r:id="rId7"/>
    <p:sldId id="302" r:id="rId8"/>
    <p:sldId id="262" r:id="rId9"/>
    <p:sldId id="303" r:id="rId10"/>
    <p:sldId id="264" r:id="rId11"/>
    <p:sldId id="265" r:id="rId12"/>
    <p:sldId id="266" r:id="rId13"/>
    <p:sldId id="267" r:id="rId14"/>
    <p:sldId id="269" r:id="rId15"/>
    <p:sldId id="272" r:id="rId16"/>
    <p:sldId id="305" r:id="rId17"/>
    <p:sldId id="273" r:id="rId18"/>
    <p:sldId id="299" r:id="rId19"/>
    <p:sldId id="278" r:id="rId20"/>
    <p:sldId id="304" r:id="rId21"/>
    <p:sldId id="291" r:id="rId22"/>
    <p:sldId id="287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FFFF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516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depthPercent val="100"/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город</c:v>
                </c:pt>
              </c:strCache>
            </c:strRef>
          </c:tx>
          <c:dLbls>
            <c:txPr>
              <a:bodyPr/>
              <a:lstStyle/>
              <a:p>
                <a:pPr>
                  <a:defRPr sz="2800" b="1" spc="-300">
                    <a:solidFill>
                      <a:schemeClr val="accent2">
                        <a:lumMod val="20000"/>
                        <a:lumOff val="80000"/>
                      </a:schemeClr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Лист1!$A$2:$A$7</c:f>
              <c:strCache>
                <c:ptCount val="6"/>
                <c:pt idx="0">
                  <c:v>2008-2009</c:v>
                </c:pt>
                <c:pt idx="1">
                  <c:v>2009-2010</c:v>
                </c:pt>
                <c:pt idx="2">
                  <c:v>2010-2011</c:v>
                </c:pt>
                <c:pt idx="3">
                  <c:v>2011-2012 </c:v>
                </c:pt>
                <c:pt idx="4">
                  <c:v>2012-2013</c:v>
                </c:pt>
                <c:pt idx="5">
                  <c:v>2013-2014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591</c:v>
                </c:pt>
                <c:pt idx="1">
                  <c:v>543</c:v>
                </c:pt>
                <c:pt idx="2">
                  <c:v>510</c:v>
                </c:pt>
                <c:pt idx="3">
                  <c:v>479</c:v>
                </c:pt>
                <c:pt idx="4">
                  <c:v>474</c:v>
                </c:pt>
                <c:pt idx="5">
                  <c:v>495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село</c:v>
                </c:pt>
              </c:strCache>
            </c:strRef>
          </c:tx>
          <c:dLbls>
            <c:txPr>
              <a:bodyPr/>
              <a:lstStyle/>
              <a:p>
                <a:pPr>
                  <a:defRPr sz="2800" b="1" spc="-300">
                    <a:solidFill>
                      <a:schemeClr val="bg2">
                        <a:lumMod val="90000"/>
                      </a:schemeClr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Лист1!$A$2:$A$7</c:f>
              <c:strCache>
                <c:ptCount val="6"/>
                <c:pt idx="0">
                  <c:v>2008-2009</c:v>
                </c:pt>
                <c:pt idx="1">
                  <c:v>2009-2010</c:v>
                </c:pt>
                <c:pt idx="2">
                  <c:v>2010-2011</c:v>
                </c:pt>
                <c:pt idx="3">
                  <c:v>2011-2012 </c:v>
                </c:pt>
                <c:pt idx="4">
                  <c:v>2012-2013</c:v>
                </c:pt>
                <c:pt idx="5">
                  <c:v>2013-2014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406</c:v>
                </c:pt>
                <c:pt idx="1">
                  <c:v>401</c:v>
                </c:pt>
                <c:pt idx="2">
                  <c:v>380</c:v>
                </c:pt>
                <c:pt idx="3">
                  <c:v>359</c:v>
                </c:pt>
                <c:pt idx="4">
                  <c:v>344</c:v>
                </c:pt>
                <c:pt idx="5">
                  <c:v>351</c:v>
                </c:pt>
              </c:numCache>
            </c:numRef>
          </c:val>
        </c:ser>
        <c:shape val="box"/>
        <c:axId val="67142784"/>
        <c:axId val="67145088"/>
        <c:axId val="0"/>
      </c:bar3DChart>
      <c:catAx>
        <c:axId val="67142784"/>
        <c:scaling>
          <c:orientation val="minMax"/>
        </c:scaling>
        <c:axPos val="b"/>
        <c:numFmt formatCode="General" sourceLinked="1"/>
        <c:tickLblPos val="nextTo"/>
        <c:crossAx val="67145088"/>
        <c:crosses val="autoZero"/>
        <c:auto val="1"/>
        <c:lblAlgn val="ctr"/>
        <c:lblOffset val="100"/>
      </c:catAx>
      <c:valAx>
        <c:axId val="67145088"/>
        <c:scaling>
          <c:orientation val="minMax"/>
        </c:scaling>
        <c:axPos val="l"/>
        <c:majorGridlines/>
        <c:numFmt formatCode="General" sourceLinked="1"/>
        <c:tickLblPos val="nextTo"/>
        <c:crossAx val="67142784"/>
        <c:crosses val="autoZero"/>
        <c:crossBetween val="between"/>
      </c:valAx>
      <c:spPr>
        <a:noFill/>
        <a:ln w="25398">
          <a:noFill/>
        </a:ln>
      </c:spPr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perspective val="30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b="1" spc="-15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Мордва-Кармалкинская ООШ</c:v>
                </c:pt>
                <c:pt idx="1">
                  <c:v>Новочершилинская школа-сад</c:v>
                </c:pt>
                <c:pt idx="2">
                  <c:v>Нижнечершилинская СОШ</c:v>
                </c:pt>
                <c:pt idx="3">
                  <c:v>Федотовская ООШ</c:v>
                </c:pt>
                <c:pt idx="4">
                  <c:v>Зеленорощинская СОШ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50</c:v>
                </c:pt>
                <c:pt idx="1">
                  <c:v>50</c:v>
                </c:pt>
                <c:pt idx="2">
                  <c:v>49</c:v>
                </c:pt>
                <c:pt idx="3">
                  <c:v>48</c:v>
                </c:pt>
                <c:pt idx="4">
                  <c:v>47</c:v>
                </c:pt>
              </c:numCache>
            </c:numRef>
          </c:val>
        </c:ser>
        <c:shape val="cylinder"/>
        <c:axId val="82539264"/>
        <c:axId val="82540800"/>
        <c:axId val="0"/>
      </c:bar3DChart>
      <c:catAx>
        <c:axId val="82539264"/>
        <c:scaling>
          <c:orientation val="minMax"/>
        </c:scaling>
        <c:axPos val="b"/>
        <c:numFmt formatCode="General" sourceLinked="1"/>
        <c:tickLblPos val="nextTo"/>
        <c:crossAx val="82540800"/>
        <c:crosses val="autoZero"/>
        <c:auto val="1"/>
        <c:lblAlgn val="ctr"/>
        <c:lblOffset val="100"/>
      </c:catAx>
      <c:valAx>
        <c:axId val="82540800"/>
        <c:scaling>
          <c:orientation val="minMax"/>
          <c:max val="49"/>
        </c:scaling>
        <c:axPos val="l"/>
        <c:majorGridlines/>
        <c:numFmt formatCode="General" sourceLinked="1"/>
        <c:tickLblPos val="nextTo"/>
        <c:crossAx val="82539264"/>
        <c:crosses val="autoZero"/>
        <c:crossBetween val="between"/>
      </c:valAx>
    </c:plotArea>
    <c:plotVisOnly val="1"/>
    <c:dispBlanksAs val="gap"/>
  </c:chart>
  <c:txPr>
    <a:bodyPr/>
    <a:lstStyle/>
    <a:p>
      <a:pPr algn="ctr">
        <a:defRPr lang="ru-RU" sz="1600" b="0" i="0" u="none" strike="noStrike" kern="1200" baseline="0">
          <a:solidFill>
            <a:prstClr val="black"/>
          </a:solidFill>
          <a:latin typeface="Arial Narrow" pitchFamily="34" charset="0"/>
          <a:ea typeface="+mn-ea"/>
          <a:cs typeface="+mn-cs"/>
        </a:defRPr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600" b="1" spc="-150">
                    <a:latin typeface="Arial Narrow" pitchFamily="34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Лист1!$A$2:$A$8</c:f>
              <c:strCache>
                <c:ptCount val="7"/>
                <c:pt idx="0">
                  <c:v>2006-2007</c:v>
                </c:pt>
                <c:pt idx="1">
                  <c:v>2007-2008</c:v>
                </c:pt>
                <c:pt idx="2">
                  <c:v>2008-2009</c:v>
                </c:pt>
                <c:pt idx="3">
                  <c:v>2009-2010</c:v>
                </c:pt>
                <c:pt idx="4">
                  <c:v>2011-2012</c:v>
                </c:pt>
                <c:pt idx="5">
                  <c:v>2012-2013</c:v>
                </c:pt>
                <c:pt idx="6">
                  <c:v>2013-2014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20.5</c:v>
                </c:pt>
                <c:pt idx="1">
                  <c:v>19.899999999999999</c:v>
                </c:pt>
                <c:pt idx="2">
                  <c:v>19.600000000000001</c:v>
                </c:pt>
                <c:pt idx="3">
                  <c:v>19.100000000000001</c:v>
                </c:pt>
                <c:pt idx="4">
                  <c:v>19.600000000000001</c:v>
                </c:pt>
                <c:pt idx="5">
                  <c:v>19.2</c:v>
                </c:pt>
                <c:pt idx="6">
                  <c:v>19.899999999999999</c:v>
                </c:pt>
              </c:numCache>
            </c:numRef>
          </c:val>
        </c:ser>
        <c:axId val="82569088"/>
        <c:axId val="82570624"/>
      </c:barChart>
      <c:catAx>
        <c:axId val="8256908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latin typeface="Arial Narrow" pitchFamily="34" charset="0"/>
              </a:defRPr>
            </a:pPr>
            <a:endParaRPr lang="ru-RU"/>
          </a:p>
        </c:txPr>
        <c:crossAx val="82570624"/>
        <c:crosses val="autoZero"/>
        <c:auto val="1"/>
        <c:lblAlgn val="ctr"/>
        <c:lblOffset val="100"/>
      </c:catAx>
      <c:valAx>
        <c:axId val="82570624"/>
        <c:scaling>
          <c:orientation val="minMax"/>
          <c:max val="30"/>
        </c:scaling>
        <c:axPos val="l"/>
        <c:majorGridlines/>
        <c:numFmt formatCode="General" sourceLinked="1"/>
        <c:tickLblPos val="nextTo"/>
        <c:crossAx val="825690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5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showVal val="1"/>
          </c:dLbls>
          <c:cat>
            <c:strRef>
              <c:f>Лист1!$A$2:$A$4</c:f>
              <c:strCache>
                <c:ptCount val="3"/>
                <c:pt idx="0">
                  <c:v>Школы</c:v>
                </c:pt>
                <c:pt idx="1">
                  <c:v>ДОУ</c:v>
                </c:pt>
                <c:pt idx="2">
                  <c:v>УДОД</c:v>
                </c:pt>
              </c:strCache>
            </c:strRef>
          </c:cat>
          <c:val>
            <c:numRef>
              <c:f>Лист1!$B$2:$B$4</c:f>
              <c:numCache>
                <c:formatCode>0.00%</c:formatCode>
                <c:ptCount val="3"/>
                <c:pt idx="0">
                  <c:v>0.2631</c:v>
                </c:pt>
                <c:pt idx="1">
                  <c:v>0.20700000000000007</c:v>
                </c:pt>
                <c:pt idx="2">
                  <c:v>0.25</c:v>
                </c:pt>
              </c:numCache>
            </c:numRef>
          </c:val>
        </c:ser>
        <c:axId val="82844288"/>
        <c:axId val="82870656"/>
      </c:barChart>
      <c:catAx>
        <c:axId val="82844288"/>
        <c:scaling>
          <c:orientation val="minMax"/>
        </c:scaling>
        <c:axPos val="b"/>
        <c:numFmt formatCode="General" sourceLinked="1"/>
        <c:tickLblPos val="nextTo"/>
        <c:crossAx val="82870656"/>
        <c:crosses val="autoZero"/>
        <c:auto val="1"/>
        <c:lblAlgn val="ctr"/>
        <c:lblOffset val="100"/>
      </c:catAx>
      <c:valAx>
        <c:axId val="82870656"/>
        <c:scaling>
          <c:orientation val="minMax"/>
        </c:scaling>
        <c:axPos val="l"/>
        <c:majorGridlines/>
        <c:numFmt formatCode="0.00%" sourceLinked="1"/>
        <c:tickLblPos val="nextTo"/>
        <c:crossAx val="828442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город</c:v>
                </c:pt>
              </c:strCache>
            </c:strRef>
          </c:tx>
          <c:dLbls>
            <c:dLblPos val="t"/>
            <c:showVal val="1"/>
          </c:dLbls>
          <c:cat>
            <c:strRef>
              <c:f>Лист1!$A$2:$A$7</c:f>
              <c:strCache>
                <c:ptCount val="6"/>
                <c:pt idx="0">
                  <c:v>2008-2009</c:v>
                </c:pt>
                <c:pt idx="1">
                  <c:v>2009-2010</c:v>
                </c:pt>
                <c:pt idx="2">
                  <c:v>2010-2011</c:v>
                </c:pt>
                <c:pt idx="3">
                  <c:v>2011-2012</c:v>
                </c:pt>
                <c:pt idx="4">
                  <c:v>2012-2013</c:v>
                </c:pt>
                <c:pt idx="5">
                  <c:v>2013-2014</c:v>
                </c:pt>
              </c:strCache>
            </c:strRef>
          </c:cat>
          <c:val>
            <c:numRef>
              <c:f>Лист1!$B$2:$B$7</c:f>
              <c:numCache>
                <c:formatCode>0.0%</c:formatCode>
                <c:ptCount val="6"/>
                <c:pt idx="0">
                  <c:v>0.81100000000000005</c:v>
                </c:pt>
                <c:pt idx="1">
                  <c:v>0.82099999999999995</c:v>
                </c:pt>
                <c:pt idx="2">
                  <c:v>0.84700000000000031</c:v>
                </c:pt>
                <c:pt idx="3">
                  <c:v>0.86500000000000032</c:v>
                </c:pt>
                <c:pt idx="4">
                  <c:v>0.88900000000000001</c:v>
                </c:pt>
                <c:pt idx="5">
                  <c:v>0.8972</c:v>
                </c:pt>
              </c:numCache>
            </c:numRef>
          </c:val>
          <c:smooth val="1"/>
        </c:ser>
        <c:dLbls>
          <c:showVal val="1"/>
        </c:dLbls>
        <c:marker val="1"/>
        <c:axId val="42618240"/>
        <c:axId val="42620032"/>
      </c:lineChart>
      <c:catAx>
        <c:axId val="42618240"/>
        <c:scaling>
          <c:orientation val="minMax"/>
        </c:scaling>
        <c:axPos val="b"/>
        <c:numFmt formatCode="General" sourceLinked="1"/>
        <c:tickLblPos val="nextTo"/>
        <c:crossAx val="42620032"/>
        <c:crosses val="autoZero"/>
        <c:auto val="1"/>
        <c:lblAlgn val="ctr"/>
        <c:lblOffset val="100"/>
      </c:catAx>
      <c:valAx>
        <c:axId val="42620032"/>
        <c:scaling>
          <c:orientation val="minMax"/>
        </c:scaling>
        <c:axPos val="l"/>
        <c:majorGridlines/>
        <c:numFmt formatCode="0%" sourceLinked="0"/>
        <c:tickLblPos val="nextTo"/>
        <c:crossAx val="426182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9.8407699037620297E-2"/>
          <c:y val="3.0866366089684412E-2"/>
          <c:w val="0.89939862780310365"/>
          <c:h val="0.6307540805689516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599" b="1" spc="-150">
                    <a:latin typeface="Arial Narrow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Лист1!$A$2:$A$7</c:f>
              <c:strCache>
                <c:ptCount val="6"/>
                <c:pt idx="0">
                  <c:v>СОШ №2</c:v>
                </c:pt>
                <c:pt idx="1">
                  <c:v>СОШ №3</c:v>
                </c:pt>
                <c:pt idx="2">
                  <c:v>СОШ №4</c:v>
                </c:pt>
                <c:pt idx="3">
                  <c:v>Ново-Сережкинская СОШ</c:v>
                </c:pt>
                <c:pt idx="4">
                  <c:v>Новоиштерякская школа-сад</c:v>
                </c:pt>
                <c:pt idx="5">
                  <c:v>Новочершелинская школа-сад</c:v>
                </c:pt>
              </c:strCache>
            </c:strRef>
          </c:cat>
          <c:val>
            <c:numRef>
              <c:f>Лист1!$B$2:$B$7</c:f>
              <c:numCache>
                <c:formatCode>0.0%</c:formatCode>
                <c:ptCount val="6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</c:numCache>
            </c:numRef>
          </c:val>
        </c:ser>
        <c:axId val="76489472"/>
        <c:axId val="76491008"/>
      </c:barChart>
      <c:catAx>
        <c:axId val="7648947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76491008"/>
        <c:crosses val="autoZero"/>
        <c:auto val="1"/>
        <c:lblAlgn val="ctr"/>
        <c:lblOffset val="100"/>
      </c:catAx>
      <c:valAx>
        <c:axId val="76491008"/>
        <c:scaling>
          <c:orientation val="minMax"/>
          <c:max val="1"/>
        </c:scaling>
        <c:delete val="1"/>
        <c:axPos val="l"/>
        <c:majorGridlines/>
        <c:numFmt formatCode="0.0%" sourceLinked="1"/>
        <c:tickLblPos val="nextTo"/>
        <c:crossAx val="764894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799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10060142482189727"/>
          <c:y val="3.3672399370564841E-2"/>
          <c:w val="0.89939862780310365"/>
          <c:h val="0.4764222501205268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599" b="1" spc="-150">
                    <a:latin typeface="Arial Narrow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Лист1!$A$2:$A$13</c:f>
              <c:strCache>
                <c:ptCount val="12"/>
                <c:pt idx="0">
                  <c:v>СОШ №8</c:v>
                </c:pt>
                <c:pt idx="1">
                  <c:v>СОШ №7</c:v>
                </c:pt>
                <c:pt idx="2">
                  <c:v>Старо-Иштерякская ООШ</c:v>
                </c:pt>
                <c:pt idx="3">
                  <c:v>Тимяшевская СОШ</c:v>
                </c:pt>
                <c:pt idx="4">
                  <c:v>Подлесная ООШ</c:v>
                </c:pt>
                <c:pt idx="5">
                  <c:v>ООШ №1 </c:v>
                </c:pt>
                <c:pt idx="6">
                  <c:v>Зай-Каратайская ООШ</c:v>
                </c:pt>
                <c:pt idx="7">
                  <c:v>Ивановская ООШ</c:v>
                </c:pt>
                <c:pt idx="8">
                  <c:v>СОШ №6</c:v>
                </c:pt>
                <c:pt idx="9">
                  <c:v>СОШ №10</c:v>
                </c:pt>
                <c:pt idx="10">
                  <c:v>гимназия №11</c:v>
                </c:pt>
                <c:pt idx="11">
                  <c:v>СОШ №13</c:v>
                </c:pt>
              </c:strCache>
            </c:strRef>
          </c:cat>
          <c:val>
            <c:numRef>
              <c:f>Лист1!$B$2:$B$13</c:f>
              <c:numCache>
                <c:formatCode>0.00%</c:formatCode>
                <c:ptCount val="12"/>
                <c:pt idx="0">
                  <c:v>0.96770000000000012</c:v>
                </c:pt>
                <c:pt idx="1">
                  <c:v>0.95590000000000008</c:v>
                </c:pt>
                <c:pt idx="2">
                  <c:v>0.94000000000000006</c:v>
                </c:pt>
                <c:pt idx="3">
                  <c:v>0.9355</c:v>
                </c:pt>
                <c:pt idx="4">
                  <c:v>0.93330000000000002</c:v>
                </c:pt>
                <c:pt idx="5">
                  <c:v>0.92859999999999998</c:v>
                </c:pt>
                <c:pt idx="6">
                  <c:v>0.92859999999999998</c:v>
                </c:pt>
                <c:pt idx="7">
                  <c:v>0.91670000000000007</c:v>
                </c:pt>
                <c:pt idx="8">
                  <c:v>0.91069999999999995</c:v>
                </c:pt>
                <c:pt idx="9">
                  <c:v>0.90700000000000003</c:v>
                </c:pt>
                <c:pt idx="10">
                  <c:v>0.90629999999999999</c:v>
                </c:pt>
                <c:pt idx="11">
                  <c:v>0.90480000000000005</c:v>
                </c:pt>
              </c:numCache>
            </c:numRef>
          </c:val>
        </c:ser>
        <c:axId val="76552064"/>
        <c:axId val="76553600"/>
      </c:barChart>
      <c:catAx>
        <c:axId val="7655206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76553600"/>
        <c:crosses val="autoZero"/>
        <c:auto val="1"/>
        <c:lblAlgn val="ctr"/>
        <c:lblOffset val="100"/>
      </c:catAx>
      <c:valAx>
        <c:axId val="76553600"/>
        <c:scaling>
          <c:orientation val="minMax"/>
          <c:max val="1"/>
        </c:scaling>
        <c:delete val="1"/>
        <c:axPos val="l"/>
        <c:majorGridlines/>
        <c:numFmt formatCode="0.00%" sourceLinked="1"/>
        <c:tickLblPos val="nextTo"/>
        <c:crossAx val="7655206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799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400" b="1">
                    <a:latin typeface="Arial Narrow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Мордва-Кармалкинская СОШ</c:v>
                </c:pt>
                <c:pt idx="1">
                  <c:v>Сугушлинская ОШ</c:v>
                </c:pt>
                <c:pt idx="2">
                  <c:v>Урмышлинская ООШ</c:v>
                </c:pt>
                <c:pt idx="3">
                  <c:v>Куакбашская ООШ</c:v>
                </c:pt>
                <c:pt idx="4">
                  <c:v>Сарабикуловская ООШ</c:v>
                </c:pt>
              </c:strCache>
            </c:strRef>
          </c:cat>
          <c:val>
            <c:numRef>
              <c:f>Лист1!$B$2:$B$6</c:f>
              <c:numCache>
                <c:formatCode>0.00%</c:formatCode>
                <c:ptCount val="5"/>
                <c:pt idx="0">
                  <c:v>0.37500000000000017</c:v>
                </c:pt>
                <c:pt idx="1">
                  <c:v>0.64700000000000035</c:v>
                </c:pt>
                <c:pt idx="2">
                  <c:v>0.75000000000000033</c:v>
                </c:pt>
                <c:pt idx="3">
                  <c:v>0.7647000000000006</c:v>
                </c:pt>
                <c:pt idx="4">
                  <c:v>0.76920000000000033</c:v>
                </c:pt>
              </c:numCache>
            </c:numRef>
          </c:val>
        </c:ser>
        <c:axId val="76590080"/>
        <c:axId val="42603264"/>
      </c:barChart>
      <c:catAx>
        <c:axId val="7659008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600">
                <a:latin typeface="Arial Narrow" pitchFamily="34" charset="0"/>
              </a:defRPr>
            </a:pPr>
            <a:endParaRPr lang="ru-RU"/>
          </a:p>
        </c:txPr>
        <c:crossAx val="42603264"/>
        <c:crosses val="autoZero"/>
        <c:auto val="1"/>
        <c:lblAlgn val="ctr"/>
        <c:lblOffset val="100"/>
      </c:catAx>
      <c:valAx>
        <c:axId val="42603264"/>
        <c:scaling>
          <c:orientation val="minMax"/>
          <c:max val="1"/>
        </c:scaling>
        <c:delete val="1"/>
        <c:axPos val="l"/>
        <c:majorGridlines/>
        <c:numFmt formatCode="0.00%" sourceLinked="1"/>
        <c:tickLblPos val="nextTo"/>
        <c:crossAx val="765900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lineChart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Pos val="t"/>
            <c:showVal val="1"/>
          </c:dLbls>
          <c:cat>
            <c:strRef>
              <c:f>Лист1!$A$2:$A$7</c:f>
              <c:strCache>
                <c:ptCount val="6"/>
                <c:pt idx="0">
                  <c:v>2007-2008</c:v>
                </c:pt>
                <c:pt idx="1">
                  <c:v>2008-2009</c:v>
                </c:pt>
                <c:pt idx="2">
                  <c:v>2009-2010</c:v>
                </c:pt>
                <c:pt idx="3">
                  <c:v>2011-2012</c:v>
                </c:pt>
                <c:pt idx="4">
                  <c:v>2012-2013</c:v>
                </c:pt>
                <c:pt idx="5">
                  <c:v>2013-2014</c:v>
                </c:pt>
              </c:strCache>
            </c:strRef>
          </c:cat>
          <c:val>
            <c:numRef>
              <c:f>Лист1!$B$2:$B$7</c:f>
              <c:numCache>
                <c:formatCode>0.00%</c:formatCode>
                <c:ptCount val="6"/>
                <c:pt idx="0">
                  <c:v>0.20300000000000001</c:v>
                </c:pt>
                <c:pt idx="1">
                  <c:v>0.18500000000000008</c:v>
                </c:pt>
                <c:pt idx="2">
                  <c:v>0.17500000000000004</c:v>
                </c:pt>
                <c:pt idx="3">
                  <c:v>0.14900000000000008</c:v>
                </c:pt>
                <c:pt idx="4">
                  <c:v>0.10900000000000004</c:v>
                </c:pt>
                <c:pt idx="5">
                  <c:v>0.1028</c:v>
                </c:pt>
              </c:numCache>
            </c:numRef>
          </c:val>
        </c:ser>
        <c:dLbls>
          <c:showVal val="1"/>
        </c:dLbls>
        <c:marker val="1"/>
        <c:axId val="76617984"/>
        <c:axId val="76633600"/>
      </c:lineChart>
      <c:catAx>
        <c:axId val="76617984"/>
        <c:scaling>
          <c:orientation val="minMax"/>
        </c:scaling>
        <c:axPos val="b"/>
        <c:tickLblPos val="nextTo"/>
        <c:crossAx val="76633600"/>
        <c:crosses val="autoZero"/>
        <c:auto val="1"/>
        <c:lblAlgn val="ctr"/>
        <c:lblOffset val="100"/>
      </c:catAx>
      <c:valAx>
        <c:axId val="76633600"/>
        <c:scaling>
          <c:orientation val="minMax"/>
        </c:scaling>
        <c:axPos val="l"/>
        <c:majorGridlines/>
        <c:numFmt formatCode="0.00%" sourceLinked="1"/>
        <c:tickLblPos val="nextTo"/>
        <c:crossAx val="76617984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9.8407699037620297E-2"/>
          <c:y val="3.0866366089684412E-2"/>
          <c:w val="0.89939862780310365"/>
          <c:h val="0.63075408056895177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599" b="1" spc="-150">
                    <a:latin typeface="Arial Narrow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Лист1!$A$2:$A$8</c:f>
              <c:strCache>
                <c:ptCount val="7"/>
                <c:pt idx="0">
                  <c:v>Мордва-Кармалкинской ООШ </c:v>
                </c:pt>
                <c:pt idx="1">
                  <c:v>Сугушлинская ООШ </c:v>
                </c:pt>
                <c:pt idx="2">
                  <c:v>Урмышлинская ООШ </c:v>
                </c:pt>
                <c:pt idx="3">
                  <c:v>Куакбашская ООШ </c:v>
                </c:pt>
                <c:pt idx="4">
                  <c:v>Сарабикуловская ООШ </c:v>
                </c:pt>
                <c:pt idx="5">
                  <c:v>Каркалинская ООШ </c:v>
                </c:pt>
                <c:pt idx="6">
                  <c:v>Нижне-Чершелинская СОШ </c:v>
                </c:pt>
              </c:strCache>
            </c:strRef>
          </c:cat>
          <c:val>
            <c:numRef>
              <c:f>Лист1!$B$2:$B$8</c:f>
              <c:numCache>
                <c:formatCode>0.0%</c:formatCode>
                <c:ptCount val="7"/>
                <c:pt idx="0">
                  <c:v>0.62500000000000033</c:v>
                </c:pt>
                <c:pt idx="1">
                  <c:v>0.35300000000000015</c:v>
                </c:pt>
                <c:pt idx="2">
                  <c:v>0.25</c:v>
                </c:pt>
                <c:pt idx="3">
                  <c:v>0.23500000000000001</c:v>
                </c:pt>
                <c:pt idx="4">
                  <c:v>0.23100000000000001</c:v>
                </c:pt>
                <c:pt idx="5">
                  <c:v>0.2</c:v>
                </c:pt>
                <c:pt idx="6">
                  <c:v>0.18800000000000008</c:v>
                </c:pt>
              </c:numCache>
            </c:numRef>
          </c:val>
        </c:ser>
        <c:axId val="73975296"/>
        <c:axId val="73976832"/>
      </c:barChart>
      <c:catAx>
        <c:axId val="7397529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73976832"/>
        <c:crosses val="autoZero"/>
        <c:auto val="1"/>
        <c:lblAlgn val="ctr"/>
        <c:lblOffset val="100"/>
      </c:catAx>
      <c:valAx>
        <c:axId val="73976832"/>
        <c:scaling>
          <c:orientation val="minMax"/>
        </c:scaling>
        <c:axPos val="l"/>
        <c:majorGridlines/>
        <c:numFmt formatCode="0.0%" sourceLinked="1"/>
        <c:tickLblPos val="nextTo"/>
        <c:crossAx val="7397529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799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9.8407699037620297E-2"/>
          <c:y val="3.0866366089684412E-2"/>
          <c:w val="0.89939862780310365"/>
          <c:h val="0.63075408056895199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599" b="1" spc="-150">
                    <a:latin typeface="Arial Narrow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Лист1!$A$2:$A$10</c:f>
              <c:strCache>
                <c:ptCount val="9"/>
                <c:pt idx="0">
                  <c:v>Старописьмянская ООШ </c:v>
                </c:pt>
                <c:pt idx="1">
                  <c:v>Федотовская ООШ </c:v>
                </c:pt>
                <c:pt idx="2">
                  <c:v>Керлигачская ООШ </c:v>
                </c:pt>
                <c:pt idx="3">
                  <c:v>Урдалинская ООШ </c:v>
                </c:pt>
                <c:pt idx="4">
                  <c:v>Зеленорощинская СОШ </c:v>
                </c:pt>
                <c:pt idx="5">
                  <c:v>Старокувакской СОШ </c:v>
                </c:pt>
                <c:pt idx="6">
                  <c:v>лицей №12 </c:v>
                </c:pt>
                <c:pt idx="7">
                  <c:v>Шугуровская ООШ </c:v>
                </c:pt>
                <c:pt idx="8">
                  <c:v>СОШ №5 </c:v>
                </c:pt>
              </c:strCache>
            </c:strRef>
          </c:cat>
          <c:val>
            <c:numRef>
              <c:f>Лист1!$B$2:$B$10</c:f>
              <c:numCache>
                <c:formatCode>0.0%</c:formatCode>
                <c:ptCount val="9"/>
                <c:pt idx="0">
                  <c:v>0.15400000000000008</c:v>
                </c:pt>
                <c:pt idx="1">
                  <c:v>0.15400000000000008</c:v>
                </c:pt>
                <c:pt idx="2">
                  <c:v>0.15400000000000008</c:v>
                </c:pt>
                <c:pt idx="3">
                  <c:v>0.15400000000000008</c:v>
                </c:pt>
                <c:pt idx="4">
                  <c:v>0.14300000000000004</c:v>
                </c:pt>
                <c:pt idx="5">
                  <c:v>0.14300000000000004</c:v>
                </c:pt>
                <c:pt idx="6">
                  <c:v>0.13500000000000001</c:v>
                </c:pt>
                <c:pt idx="7">
                  <c:v>0.12200000000000004</c:v>
                </c:pt>
                <c:pt idx="8">
                  <c:v>0.11799999999999998</c:v>
                </c:pt>
              </c:numCache>
            </c:numRef>
          </c:val>
        </c:ser>
        <c:axId val="76851840"/>
        <c:axId val="76861824"/>
      </c:barChart>
      <c:catAx>
        <c:axId val="7685184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76861824"/>
        <c:crosses val="autoZero"/>
        <c:auto val="1"/>
        <c:lblAlgn val="ctr"/>
        <c:lblOffset val="100"/>
      </c:catAx>
      <c:valAx>
        <c:axId val="76861824"/>
        <c:scaling>
          <c:orientation val="minMax"/>
        </c:scaling>
        <c:axPos val="l"/>
        <c:majorGridlines/>
        <c:numFmt formatCode="0.0%" sourceLinked="1"/>
        <c:tickLblPos val="nextTo"/>
        <c:crossAx val="768518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799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b="1">
                    <a:latin typeface="Arial Narrow" pitchFamily="34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Лист1!$A$2:$A$12</c:f>
              <c:strCache>
                <c:ptCount val="11"/>
                <c:pt idx="0">
                  <c:v>Федотовская ООШ </c:v>
                </c:pt>
                <c:pt idx="1">
                  <c:v>Мордва-Кармалкинская ООШ </c:v>
                </c:pt>
                <c:pt idx="2">
                  <c:v>Нижнечершелинская СОШ </c:v>
                </c:pt>
                <c:pt idx="3">
                  <c:v>Ивановская ООШ  </c:v>
                </c:pt>
                <c:pt idx="4">
                  <c:v>Старокувакская СОШ </c:v>
                </c:pt>
                <c:pt idx="5">
                  <c:v>ООШ №1 </c:v>
                </c:pt>
                <c:pt idx="6">
                  <c:v>Сарабикуловская ООШ</c:v>
                </c:pt>
                <c:pt idx="7">
                  <c:v>СОШ №5</c:v>
                </c:pt>
                <c:pt idx="8">
                  <c:v>СОШ №8</c:v>
                </c:pt>
                <c:pt idx="9">
                  <c:v>СОШ №4</c:v>
                </c:pt>
                <c:pt idx="10">
                  <c:v>СОШ №7</c:v>
                </c:pt>
              </c:strCache>
            </c:strRef>
          </c:cat>
          <c:val>
            <c:numRef>
              <c:f>Лист1!$B$2:$B$12</c:f>
              <c:numCache>
                <c:formatCode>0.00%</c:formatCode>
                <c:ptCount val="11"/>
                <c:pt idx="0">
                  <c:v>0.38400000000000012</c:v>
                </c:pt>
                <c:pt idx="1">
                  <c:v>0.33000000000000013</c:v>
                </c:pt>
                <c:pt idx="2">
                  <c:v>0.31300000000000011</c:v>
                </c:pt>
                <c:pt idx="3">
                  <c:v>0.25</c:v>
                </c:pt>
                <c:pt idx="4" formatCode="0%">
                  <c:v>0.19</c:v>
                </c:pt>
                <c:pt idx="5">
                  <c:v>0.18000000000000005</c:v>
                </c:pt>
                <c:pt idx="6">
                  <c:v>0.18000000000000005</c:v>
                </c:pt>
                <c:pt idx="7">
                  <c:v>0.16600000000000001</c:v>
                </c:pt>
                <c:pt idx="8">
                  <c:v>0.16</c:v>
                </c:pt>
                <c:pt idx="9">
                  <c:v>0.15000000000000005</c:v>
                </c:pt>
                <c:pt idx="10">
                  <c:v>0.13200000000000001</c:v>
                </c:pt>
              </c:numCache>
            </c:numRef>
          </c:val>
        </c:ser>
        <c:axId val="77863936"/>
        <c:axId val="69719168"/>
      </c:barChart>
      <c:catAx>
        <c:axId val="7786393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600">
                <a:latin typeface="Arial Narrow" pitchFamily="34" charset="0"/>
              </a:defRPr>
            </a:pPr>
            <a:endParaRPr lang="ru-RU"/>
          </a:p>
        </c:txPr>
        <c:crossAx val="69719168"/>
        <c:crosses val="autoZero"/>
        <c:auto val="1"/>
        <c:lblAlgn val="ctr"/>
        <c:lblOffset val="100"/>
      </c:catAx>
      <c:valAx>
        <c:axId val="69719168"/>
        <c:scaling>
          <c:orientation val="minMax"/>
        </c:scaling>
        <c:axPos val="l"/>
        <c:majorGridlines/>
        <c:numFmt formatCode="0.00%" sourceLinked="1"/>
        <c:tickLblPos val="nextTo"/>
        <c:crossAx val="7786393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A74D3265-FD54-4B45-9D9B-EF1F523ABB30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9DC59FD7-7D14-4257-A322-AFB7350845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77234-26B4-46D2-9E46-41DF2D5C2D93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8AA49-9142-4DDA-9ABA-C163602FDB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53841-865A-4F83-A463-E40674C77CF4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11A1C-D8BB-4E65-821B-CD445F1F6F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FB4FF-4D37-4945-8CA9-D140885C6002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3DC51-C109-4005-A909-50F93F3BB4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67C96FD-66C2-4008-B27D-8A873FB9A3E8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F6C168C-A7CD-440C-B892-FDB839F102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B919E-3D75-4FAB-A487-C00E64D97773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196A64-2090-43F9-B371-DA3839AB1D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0EC8E-FA76-4546-B76A-BEC1D1735204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785C2-1A3B-4363-BD87-C053D3B530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36A8B-9AEE-45C9-B9ED-FDB26ED35DF0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08BE1-A518-4A82-9FB3-B5FD57C007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43E590-A2EA-457A-81E4-D560E59FA7A9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44182-D003-4122-8E85-191D6E0415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CD53E1-CDE1-49AE-B9A3-56BAF733C8ED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849C58-63C0-4127-8682-BF0DAA5FAA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олилиния 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577FECCB-3E24-4047-80E8-7497449B300B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515FB287-FBC9-4849-B429-683C83BD70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4585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2CEE1AFC-85C7-4EB6-8C96-3C9281848335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39CD78AA-1958-443E-9CFE-334A698835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01" r:id="rId2"/>
    <p:sldLayoutId id="2147483710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11" r:id="rId9"/>
    <p:sldLayoutId id="2147483707" r:id="rId10"/>
    <p:sldLayoutId id="214748370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Работа с кадрами</a:t>
            </a:r>
            <a:endParaRPr lang="ru-RU" dirty="0"/>
          </a:p>
        </p:txBody>
      </p:sp>
      <p:sp>
        <p:nvSpPr>
          <p:cNvPr id="286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 eaLnBrk="1" hangingPunct="1"/>
            <a:r>
              <a:rPr lang="ru-RU" dirty="0" smtClean="0"/>
              <a:t>2013-2014 учебный 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857232"/>
          <a:ext cx="8501122" cy="4446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6280"/>
                <a:gridCol w="4214842"/>
              </a:tblGrid>
              <a:tr h="357190"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 dirty="0" smtClean="0">
                          <a:latin typeface="Arial Cyr"/>
                        </a:rPr>
                        <a:t>Школа</a:t>
                      </a:r>
                      <a:endParaRPr lang="ru-RU" sz="2400" b="1" i="0" u="none" strike="noStrike" dirty="0">
                        <a:latin typeface="Arial Cyr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2400" b="1" i="0" u="none" strike="noStrike" dirty="0">
                        <a:latin typeface="Arial Cyr"/>
                      </a:endParaRPr>
                    </a:p>
                  </a:txBody>
                  <a:tcPr marL="9525" marR="9525" marT="9525" marB="0"/>
                </a:tc>
              </a:tr>
              <a:tr h="286385">
                <a:tc>
                  <a:txBody>
                    <a:bodyPr/>
                    <a:lstStyle/>
                    <a:p>
                      <a:pPr algn="l" fontAlgn="t"/>
                      <a:r>
                        <a:rPr lang="ru-RU" sz="2400" b="0" i="0" u="none" strike="noStrike" dirty="0" err="1" smtClean="0">
                          <a:solidFill>
                            <a:srgbClr val="000000"/>
                          </a:solidFill>
                          <a:latin typeface="Cambria"/>
                        </a:rPr>
                        <a:t>Керлигачская</a:t>
                      </a:r>
                      <a:r>
                        <a:rPr lang="ru-RU" sz="2400" b="0" i="0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 ООШ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Учитель английского языка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9525" marR="9525" marT="9525" marB="0" anchor="ctr"/>
                </a:tc>
              </a:tr>
              <a:tr h="286385">
                <a:tc>
                  <a:txBody>
                    <a:bodyPr/>
                    <a:lstStyle/>
                    <a:p>
                      <a:pPr algn="l" fontAlgn="t"/>
                      <a:r>
                        <a:rPr lang="ru-RU" sz="2400" b="0" i="0" u="none" strike="noStrike" dirty="0" err="1" smtClean="0">
                          <a:solidFill>
                            <a:srgbClr val="000000"/>
                          </a:solidFill>
                          <a:latin typeface="Cambria"/>
                        </a:rPr>
                        <a:t>Урмышлинская</a:t>
                      </a:r>
                      <a:r>
                        <a:rPr lang="ru-RU" sz="2400" b="0" i="0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 ООШ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0" i="0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Учитель физики и информатики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9525" marR="9525" marT="9525" marB="0"/>
                </a:tc>
              </a:tr>
              <a:tr h="286385">
                <a:tc>
                  <a:txBody>
                    <a:bodyPr/>
                    <a:lstStyle/>
                    <a:p>
                      <a:pPr algn="l" fontAlgn="t"/>
                      <a:r>
                        <a:rPr lang="ru-RU" sz="2400" b="0" i="0" u="none" strike="noStrike" dirty="0" err="1" smtClean="0">
                          <a:solidFill>
                            <a:srgbClr val="000000"/>
                          </a:solidFill>
                          <a:latin typeface="Cambria"/>
                        </a:rPr>
                        <a:t>Урдалинская</a:t>
                      </a:r>
                      <a:r>
                        <a:rPr lang="ru-RU" sz="2400" b="0" i="0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 ООШ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0" i="0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Учитель английского</a:t>
                      </a:r>
                      <a:r>
                        <a:rPr lang="ru-RU" sz="2400" b="0" i="0" u="none" strike="noStrike" baseline="0" dirty="0" smtClean="0">
                          <a:solidFill>
                            <a:srgbClr val="000000"/>
                          </a:solidFill>
                          <a:latin typeface="Cambria"/>
                        </a:rPr>
                        <a:t> языка и информатики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9525" marR="9525" marT="9525" marB="0"/>
                </a:tc>
              </a:tr>
              <a:tr h="286385">
                <a:tc>
                  <a:txBody>
                    <a:bodyPr/>
                    <a:lstStyle/>
                    <a:p>
                      <a:pPr algn="l" fontAlgn="t"/>
                      <a:r>
                        <a:rPr lang="ru-RU" sz="2400" b="0" i="0" u="none" strike="noStrike" dirty="0" err="1" smtClean="0">
                          <a:solidFill>
                            <a:srgbClr val="000000"/>
                          </a:solidFill>
                          <a:latin typeface="Cambria"/>
                        </a:rPr>
                        <a:t>Нижничершилинская</a:t>
                      </a:r>
                      <a:r>
                        <a:rPr lang="ru-RU" sz="2400" b="0" i="0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 ООШ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0" i="0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Учитель физики и математики, английского языка и татарского языков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9525" marR="9525" marT="9525" marB="0"/>
                </a:tc>
              </a:tr>
              <a:tr h="286385">
                <a:tc>
                  <a:txBody>
                    <a:bodyPr/>
                    <a:lstStyle/>
                    <a:p>
                      <a:pPr algn="l" fontAlgn="t"/>
                      <a:r>
                        <a:rPr lang="ru-RU" sz="2400" b="0" i="0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Федотовская ООШ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0" i="0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Учитель физики и информатики, химии и биологии, английского языка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14348" y="0"/>
            <a:ext cx="8229600" cy="928662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Потребность в кадрах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500042"/>
            <a:ext cx="8643998" cy="1571636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Сравнительная таблица качественных и количественных показателей педагогических кадров за 6 лет</a:t>
            </a:r>
            <a:endParaRPr lang="ru-RU" sz="32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57158" y="2143116"/>
          <a:ext cx="8501121" cy="4071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4569"/>
                <a:gridCol w="944569"/>
                <a:gridCol w="944569"/>
                <a:gridCol w="944569"/>
                <a:gridCol w="944569"/>
                <a:gridCol w="944569"/>
                <a:gridCol w="944569"/>
                <a:gridCol w="944569"/>
                <a:gridCol w="944569"/>
              </a:tblGrid>
              <a:tr h="814393"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2006-2007 </a:t>
                      </a:r>
                      <a:r>
                        <a:rPr lang="ru-RU" sz="1600" b="1" dirty="0" err="1">
                          <a:latin typeface="Times New Roman"/>
                          <a:ea typeface="Times New Roman"/>
                          <a:cs typeface="Times New Roman"/>
                        </a:rPr>
                        <a:t>уч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. г.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2007-2008 </a:t>
                      </a:r>
                      <a:r>
                        <a:rPr lang="ru-RU" sz="1600" b="1" dirty="0" err="1">
                          <a:latin typeface="Times New Roman"/>
                          <a:ea typeface="Times New Roman"/>
                          <a:cs typeface="Times New Roman"/>
                        </a:rPr>
                        <a:t>уч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. г.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2008-2009 </a:t>
                      </a:r>
                      <a:r>
                        <a:rPr lang="ru-RU" sz="1600" b="1" dirty="0" err="1">
                          <a:latin typeface="Times New Roman"/>
                          <a:ea typeface="Times New Roman"/>
                          <a:cs typeface="Times New Roman"/>
                        </a:rPr>
                        <a:t>уч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. г.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2009-2010 уч. г.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2010-2011 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уч. г.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2011-2012 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уч. г.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2012-2013 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уч. г.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2013-2014 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уч. г.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85858">
                <a:tc>
                  <a:txBody>
                    <a:bodyPr/>
                    <a:lstStyle/>
                    <a:p>
                      <a:pPr indent="342900" algn="l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1. Обеспеченность кадрами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99,4%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99,7%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</a:p>
                  </a:txBody>
                  <a:tcPr marL="68580" marR="68580" marT="0" marB="0"/>
                </a:tc>
              </a:tr>
              <a:tr h="1357322">
                <a:tc>
                  <a:txBody>
                    <a:bodyPr/>
                    <a:lstStyle/>
                    <a:p>
                      <a:pPr indent="342900" algn="l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2. Имеют высшее образование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80,3%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78,8%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81,1%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82,1%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84,7%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86,5%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85725"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725 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чел. 88,9%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182563"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759 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чел. 89,7%</a:t>
                      </a:r>
                    </a:p>
                  </a:txBody>
                  <a:tcPr marL="68580" marR="68580" marT="0" marB="0"/>
                </a:tc>
              </a:tr>
              <a:tr h="814393">
                <a:tc>
                  <a:txBody>
                    <a:bodyPr/>
                    <a:lstStyle/>
                    <a:p>
                      <a:pPr indent="342900" algn="l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3.Обучаются заочно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3,4%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4,5%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3,4%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6%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6,2%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6%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85725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20 чел. 2,4%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85725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16 чел.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1,95%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81139"/>
          <a:ext cx="8229602" cy="4644264"/>
        </p:xfrm>
        <a:graphic>
          <a:graphicData uri="http://schemas.openxmlformats.org/drawingml/2006/table">
            <a:tbl>
              <a:tblPr/>
              <a:tblGrid>
                <a:gridCol w="1372365"/>
                <a:gridCol w="1372365"/>
                <a:gridCol w="913763"/>
                <a:gridCol w="914910"/>
                <a:gridCol w="913763"/>
                <a:gridCol w="914910"/>
                <a:gridCol w="913763"/>
                <a:gridCol w="913763"/>
              </a:tblGrid>
              <a:tr h="1031970"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2007-2008 </a:t>
                      </a:r>
                      <a:r>
                        <a:rPr lang="ru-RU" sz="1600" b="1" dirty="0" err="1">
                          <a:latin typeface="Times New Roman"/>
                          <a:ea typeface="Times New Roman"/>
                          <a:cs typeface="Times New Roman"/>
                        </a:rPr>
                        <a:t>уч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. г.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2008-2009 </a:t>
                      </a:r>
                      <a:r>
                        <a:rPr lang="ru-RU" sz="1600" b="1" dirty="0" err="1">
                          <a:latin typeface="Times New Roman"/>
                          <a:ea typeface="Times New Roman"/>
                          <a:cs typeface="Times New Roman"/>
                        </a:rPr>
                        <a:t>уч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. г.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2009-2010 </a:t>
                      </a:r>
                      <a:r>
                        <a:rPr lang="ru-RU" sz="1600" b="1" dirty="0" err="1">
                          <a:latin typeface="Times New Roman"/>
                          <a:ea typeface="Times New Roman"/>
                          <a:cs typeface="Times New Roman"/>
                        </a:rPr>
                        <a:t>уч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. г.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2010-2011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latin typeface="Times New Roman"/>
                          <a:ea typeface="Times New Roman"/>
                          <a:cs typeface="Times New Roman"/>
                        </a:rPr>
                        <a:t>уч.г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2011-2012 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уч. г.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2012-2013 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уч. г.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2013-2014 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уч. г.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59975">
                <a:tc rowSpan="2"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Количество пенсионеров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10,5%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11,6%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9,3%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9,3%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8%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По возрасту </a:t>
                      </a:r>
                      <a:r>
                        <a:rPr lang="ru-RU" sz="1400" u="sng" dirty="0">
                          <a:latin typeface="Times New Roman"/>
                          <a:ea typeface="Times New Roman"/>
                          <a:cs typeface="Times New Roman"/>
                        </a:rPr>
                        <a:t>79 чел. - 9,6%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По возрасту </a:t>
                      </a:r>
                      <a:r>
                        <a:rPr lang="ru-RU" sz="1400" u="sng" dirty="0">
                          <a:latin typeface="Times New Roman"/>
                          <a:ea typeface="Times New Roman"/>
                          <a:cs typeface="Times New Roman"/>
                        </a:rPr>
                        <a:t>101 чел. - 11,9%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0560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По выслуге</a:t>
                      </a:r>
                    </a:p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u="sng" dirty="0">
                          <a:latin typeface="Times New Roman"/>
                          <a:ea typeface="Times New Roman"/>
                          <a:cs typeface="Times New Roman"/>
                        </a:rPr>
                        <a:t>154 чел. -18,9%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По выслуге </a:t>
                      </a:r>
                    </a:p>
                    <a:p>
                      <a:pPr marL="0" indent="85725" algn="ctr">
                        <a:spcAft>
                          <a:spcPts val="0"/>
                        </a:spcAft>
                      </a:pPr>
                      <a:r>
                        <a:rPr lang="ru-RU" sz="1400" u="sng" dirty="0">
                          <a:latin typeface="Times New Roman"/>
                          <a:ea typeface="Times New Roman"/>
                          <a:cs typeface="Times New Roman"/>
                        </a:rPr>
                        <a:t>182 чел. -21,5%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</a:tr>
              <a:tr h="859975"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Средний возраст учителей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39,2 года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41 год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41,3%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41,5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41,7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41,9 лет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42,4 года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0F4"/>
                    </a:solidFill>
                  </a:tcPr>
                </a:tc>
              </a:tr>
              <a:tr h="836296"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Количество молодых специалистов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4,7%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4,1%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4,3%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3,8%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4,2%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30 чел. 3,7%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41 чел 4,8%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0E8"/>
                    </a:solidFill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Показатели преемственности педагогических кадров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Количество работающих пенсионеров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071546"/>
          <a:ext cx="8229600" cy="5786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Самые «возрастные» учителя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Средняя нагрузка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71472" y="2285992"/>
            <a:ext cx="8115328" cy="3721108"/>
          </a:xfrm>
        </p:spPr>
        <p:txBody>
          <a:bodyPr/>
          <a:lstStyle/>
          <a:p>
            <a:pPr>
              <a:buNone/>
            </a:pPr>
            <a:r>
              <a:rPr lang="ru-RU" sz="1800" dirty="0" smtClean="0"/>
              <a:t>Школы, превышающие </a:t>
            </a:r>
            <a:r>
              <a:rPr lang="ru-RU" sz="1800" dirty="0" smtClean="0"/>
              <a:t>муниципальный показатель: </a:t>
            </a:r>
            <a:endParaRPr lang="ru-RU" sz="1800" dirty="0" smtClean="0"/>
          </a:p>
          <a:p>
            <a:pPr>
              <a:buNone/>
            </a:pPr>
            <a:r>
              <a:rPr lang="ru-RU" sz="1800" dirty="0" err="1" smtClean="0"/>
              <a:t>Новочершелинская</a:t>
            </a:r>
            <a:r>
              <a:rPr lang="ru-RU" sz="1800" dirty="0" smtClean="0"/>
              <a:t> </a:t>
            </a:r>
            <a:r>
              <a:rPr lang="ru-RU" sz="1800" dirty="0" smtClean="0"/>
              <a:t>НШДС – 24ч., 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гимназия </a:t>
            </a:r>
            <a:r>
              <a:rPr lang="ru-RU" sz="1800" dirty="0" smtClean="0"/>
              <a:t>№11 – 22,6ч., 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СОШ </a:t>
            </a:r>
            <a:r>
              <a:rPr lang="ru-RU" sz="1800" dirty="0" smtClean="0"/>
              <a:t>№5 - 22,5ч., 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СОШ </a:t>
            </a:r>
            <a:r>
              <a:rPr lang="ru-RU" sz="1800" dirty="0" smtClean="0"/>
              <a:t>№7 – 22ч</a:t>
            </a:r>
            <a:r>
              <a:rPr lang="ru-RU" sz="1800" dirty="0" smtClean="0"/>
              <a:t>.,</a:t>
            </a:r>
          </a:p>
          <a:p>
            <a:pPr marL="452437" indent="-342900">
              <a:buNone/>
            </a:pPr>
            <a:r>
              <a:rPr lang="ru-RU" sz="1800" dirty="0" smtClean="0"/>
              <a:t> </a:t>
            </a:r>
            <a:r>
              <a:rPr lang="ru-RU" sz="1800" dirty="0" err="1" smtClean="0"/>
              <a:t>Урмышлинская</a:t>
            </a:r>
            <a:r>
              <a:rPr lang="ru-RU" sz="1800" dirty="0" smtClean="0"/>
              <a:t> ООШ – 22ч., </a:t>
            </a:r>
            <a:endParaRPr lang="ru-RU" sz="1800" dirty="0" smtClean="0"/>
          </a:p>
          <a:p>
            <a:pPr>
              <a:buNone/>
            </a:pPr>
            <a:r>
              <a:rPr lang="ru-RU" sz="1800" dirty="0" err="1" smtClean="0"/>
              <a:t>Шугуровская</a:t>
            </a:r>
            <a:r>
              <a:rPr lang="ru-RU" sz="1800" dirty="0" smtClean="0"/>
              <a:t> </a:t>
            </a:r>
            <a:r>
              <a:rPr lang="ru-RU" sz="1800" dirty="0" smtClean="0"/>
              <a:t>СОШ – 22ч., 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СОШ </a:t>
            </a:r>
            <a:r>
              <a:rPr lang="ru-RU" sz="1800" dirty="0" smtClean="0"/>
              <a:t>№6 – 21,9 ч. </a:t>
            </a:r>
            <a:endParaRPr lang="ru-RU" sz="1800" dirty="0" smtClean="0"/>
          </a:p>
          <a:p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Остаётся </a:t>
            </a:r>
            <a:r>
              <a:rPr lang="ru-RU" sz="1800" dirty="0" smtClean="0"/>
              <a:t>1 школа, в которой средняя нагрузка составляет менее 18 часов – </a:t>
            </a:r>
            <a:r>
              <a:rPr lang="ru-RU" sz="1800" dirty="0" err="1" smtClean="0"/>
              <a:t>Староиштерякская</a:t>
            </a:r>
            <a:r>
              <a:rPr lang="ru-RU" sz="1800" dirty="0" smtClean="0"/>
              <a:t> ООШ – 17ч</a:t>
            </a:r>
            <a:r>
              <a:rPr lang="ru-RU" sz="2800" dirty="0" smtClean="0"/>
              <a:t>.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1868478"/>
          </a:xfrm>
        </p:spPr>
        <p:txBody>
          <a:bodyPr>
            <a:noAutofit/>
          </a:bodyPr>
          <a:lstStyle/>
          <a:p>
            <a:r>
              <a:rPr lang="ru-RU" sz="2800" dirty="0" smtClean="0"/>
              <a:t>В городских школах показатель составляет - 20,6 н.ч., в сельских школах – 19,5 н.ч. Показатель повысился по сравнением с прошлым годом на 0,7 часа. 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0" dirty="0" smtClean="0"/>
              <a:t>За текущий год прошли курсы повышения квалификации- </a:t>
            </a:r>
            <a:r>
              <a:rPr lang="ru-RU" sz="2400" dirty="0" smtClean="0"/>
              <a:t>322 чел. -22,17% </a:t>
            </a:r>
            <a:r>
              <a:rPr lang="ru-RU" sz="2400" b="0" dirty="0" smtClean="0"/>
              <a:t>от общего числа руководящих и педагогических работников</a:t>
            </a:r>
            <a:endParaRPr lang="ru-RU" sz="24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857232"/>
            <a:ext cx="8229600" cy="6000768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Общее число аттестованных  в 2013-2014 учебном году </a:t>
            </a:r>
            <a:r>
              <a:rPr lang="ru-RU" sz="2400" u="sng" dirty="0" smtClean="0"/>
              <a:t>- 289 </a:t>
            </a:r>
            <a:r>
              <a:rPr lang="ru-RU" sz="2400" u="sng" dirty="0" smtClean="0"/>
              <a:t>чел</a:t>
            </a:r>
            <a:r>
              <a:rPr lang="ru-RU" sz="2400" dirty="0" smtClean="0"/>
              <a:t>., 19,9% от общего числа всех </a:t>
            </a:r>
            <a:r>
              <a:rPr lang="ru-RU" sz="2400" dirty="0" err="1" smtClean="0"/>
              <a:t>пед</a:t>
            </a:r>
            <a:r>
              <a:rPr lang="ru-RU" sz="2400" dirty="0" smtClean="0"/>
              <a:t>. работников ЛМР. </a:t>
            </a:r>
            <a:endParaRPr lang="ru-RU" sz="2400" dirty="0" smtClean="0"/>
          </a:p>
          <a:p>
            <a:pPr>
              <a:buNone/>
            </a:pPr>
            <a:r>
              <a:rPr lang="ru-RU" dirty="0" smtClean="0"/>
              <a:t>  </a:t>
            </a:r>
            <a:r>
              <a:rPr lang="ru-RU" sz="1800" dirty="0" smtClean="0"/>
              <a:t>из них на </a:t>
            </a:r>
            <a:r>
              <a:rPr lang="ru-RU" sz="1800" dirty="0" err="1" smtClean="0"/>
              <a:t>выс.кв</a:t>
            </a:r>
            <a:r>
              <a:rPr lang="ru-RU" sz="1800" dirty="0" smtClean="0"/>
              <a:t>. </a:t>
            </a:r>
            <a:r>
              <a:rPr lang="ru-RU" sz="1600" dirty="0" smtClean="0"/>
              <a:t>категорию – </a:t>
            </a:r>
            <a:r>
              <a:rPr lang="ru-RU" sz="1600" u="sng" dirty="0" smtClean="0"/>
              <a:t>57 чел</a:t>
            </a:r>
            <a:r>
              <a:rPr lang="ru-RU" sz="1600" dirty="0" smtClean="0"/>
              <a:t>. – 19,7%</a:t>
            </a:r>
          </a:p>
          <a:p>
            <a:pPr>
              <a:buNone/>
            </a:pPr>
            <a:r>
              <a:rPr lang="ru-RU" sz="1600" dirty="0" smtClean="0"/>
              <a:t>   </a:t>
            </a:r>
            <a:r>
              <a:rPr lang="ru-RU" sz="1600" dirty="0" smtClean="0"/>
              <a:t>на </a:t>
            </a:r>
            <a:r>
              <a:rPr lang="ru-RU" sz="1600" dirty="0" smtClean="0"/>
              <a:t>1 кв. категорию – </a:t>
            </a:r>
            <a:r>
              <a:rPr lang="ru-RU" sz="1600" u="sng" dirty="0" smtClean="0"/>
              <a:t>232 чел</a:t>
            </a:r>
            <a:r>
              <a:rPr lang="ru-RU" sz="1600" dirty="0" smtClean="0"/>
              <a:t>. – 80,3%.</a:t>
            </a:r>
          </a:p>
          <a:p>
            <a:pPr>
              <a:buNone/>
            </a:pPr>
            <a:r>
              <a:rPr lang="ru-RU" sz="1600" dirty="0" smtClean="0"/>
              <a:t>    </a:t>
            </a:r>
            <a:r>
              <a:rPr lang="ru-RU" sz="1600" b="1" u="sng" dirty="0" smtClean="0"/>
              <a:t>Из общего числа аттестованных</a:t>
            </a:r>
            <a:r>
              <a:rPr lang="ru-RU" sz="1600" b="1" dirty="0" smtClean="0"/>
              <a:t>:</a:t>
            </a:r>
          </a:p>
          <a:p>
            <a:pPr>
              <a:buNone/>
            </a:pPr>
            <a:r>
              <a:rPr lang="ru-RU" sz="1600" dirty="0" smtClean="0"/>
              <a:t>-  работников школ – </a:t>
            </a:r>
            <a:r>
              <a:rPr lang="ru-RU" sz="1600" u="sng" dirty="0" smtClean="0"/>
              <a:t>157 чел</a:t>
            </a:r>
            <a:r>
              <a:rPr lang="ru-RU" sz="1600" dirty="0" smtClean="0"/>
              <a:t>. –  54,3% </a:t>
            </a:r>
            <a:r>
              <a:rPr lang="ru-RU" sz="1600" dirty="0" smtClean="0"/>
              <a:t> (</a:t>
            </a:r>
            <a:r>
              <a:rPr lang="ru-RU" sz="1600" dirty="0" smtClean="0"/>
              <a:t>2012-2013уч.г. - 71,6%,  в 2011-2012 </a:t>
            </a:r>
            <a:r>
              <a:rPr lang="ru-RU" sz="1600" dirty="0" err="1" smtClean="0"/>
              <a:t>уч.г</a:t>
            </a:r>
            <a:r>
              <a:rPr lang="ru-RU" sz="1600" dirty="0" smtClean="0"/>
              <a:t>. - 68,7%)</a:t>
            </a:r>
          </a:p>
          <a:p>
            <a:pPr>
              <a:buNone/>
            </a:pPr>
            <a:r>
              <a:rPr lang="ru-RU" sz="1600" dirty="0" smtClean="0"/>
              <a:t>- работников ДОУ – </a:t>
            </a:r>
            <a:r>
              <a:rPr lang="ru-RU" sz="1600" u="sng" dirty="0" smtClean="0"/>
              <a:t>112 чел</a:t>
            </a:r>
            <a:r>
              <a:rPr lang="ru-RU" sz="1600" dirty="0" smtClean="0"/>
              <a:t>. – 38,8%   (2012-2013уч.г. - 28,4%,  в 2011-2012 </a:t>
            </a:r>
            <a:r>
              <a:rPr lang="ru-RU" sz="1600" dirty="0" err="1" smtClean="0"/>
              <a:t>уч.г</a:t>
            </a:r>
            <a:r>
              <a:rPr lang="ru-RU" sz="1600" dirty="0" smtClean="0"/>
              <a:t>. - 31,3%).</a:t>
            </a:r>
          </a:p>
          <a:p>
            <a:pPr>
              <a:buNone/>
            </a:pPr>
            <a:r>
              <a:rPr lang="ru-RU" sz="1600" dirty="0" smtClean="0"/>
              <a:t>- др. работки </a:t>
            </a:r>
            <a:r>
              <a:rPr lang="ru-RU" sz="1600" dirty="0" smtClean="0"/>
              <a:t>- </a:t>
            </a:r>
            <a:r>
              <a:rPr lang="ru-RU" sz="1600" u="sng" dirty="0" smtClean="0"/>
              <a:t>20 </a:t>
            </a:r>
            <a:r>
              <a:rPr lang="ru-RU" sz="1600" u="sng" dirty="0" smtClean="0"/>
              <a:t>чел. </a:t>
            </a:r>
            <a:r>
              <a:rPr lang="ru-RU" sz="1600" dirty="0" smtClean="0"/>
              <a:t>– 6,9%.</a:t>
            </a:r>
          </a:p>
          <a:p>
            <a:pPr>
              <a:buNone/>
            </a:pPr>
            <a:r>
              <a:rPr lang="ru-RU" sz="1600" dirty="0" smtClean="0"/>
              <a:t>             </a:t>
            </a:r>
          </a:p>
          <a:p>
            <a:pPr>
              <a:buNone/>
            </a:pPr>
            <a:r>
              <a:rPr lang="ru-RU" sz="1600" b="1" u="sng" dirty="0" smtClean="0"/>
              <a:t>Аттестация руководителей</a:t>
            </a:r>
            <a:r>
              <a:rPr lang="ru-RU" sz="1600" b="1" dirty="0" smtClean="0"/>
              <a:t>: </a:t>
            </a:r>
            <a:endParaRPr lang="ru-RU" sz="1600" b="1" dirty="0" smtClean="0"/>
          </a:p>
          <a:p>
            <a:pPr>
              <a:buNone/>
            </a:pPr>
            <a:r>
              <a:rPr lang="ru-RU" sz="1600" dirty="0" smtClean="0"/>
              <a:t>Всего 164 рук. работников. Имеют категории 119 чел. – 72,6%</a:t>
            </a:r>
          </a:p>
          <a:p>
            <a:pPr>
              <a:buNone/>
            </a:pPr>
            <a:r>
              <a:rPr lang="ru-RU" sz="1600" dirty="0" smtClean="0"/>
              <a:t>Имеют </a:t>
            </a:r>
            <a:r>
              <a:rPr lang="ru-RU" sz="1600" dirty="0" err="1" smtClean="0"/>
              <a:t>выс</a:t>
            </a:r>
            <a:r>
              <a:rPr lang="ru-RU" sz="1600" dirty="0" smtClean="0"/>
              <a:t>. кв. категорию – 17 чел. – 10,4%</a:t>
            </a:r>
          </a:p>
          <a:p>
            <a:pPr>
              <a:buNone/>
            </a:pPr>
            <a:r>
              <a:rPr lang="ru-RU" sz="1600" dirty="0" smtClean="0"/>
              <a:t>Имеют 1 кв. категорию – 102 чел.– 62,2%</a:t>
            </a:r>
          </a:p>
          <a:p>
            <a:pPr>
              <a:buNone/>
            </a:pPr>
            <a:r>
              <a:rPr lang="ru-RU" sz="1600" dirty="0" smtClean="0"/>
              <a:t>Не имеют  кв. категорий – 45 чел. – 27,4%</a:t>
            </a:r>
            <a:endParaRPr lang="ru-RU" sz="1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Аттестация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/>
              <a:t>Информация по общей </a:t>
            </a:r>
            <a:r>
              <a:rPr lang="ru-RU" sz="2800" dirty="0" err="1" smtClean="0"/>
              <a:t>категорированности</a:t>
            </a:r>
            <a:r>
              <a:rPr lang="ru-RU" sz="2800" dirty="0" smtClean="0"/>
              <a:t>  педагогических работников ЛМР (по состоянию на май 2014г.) </a:t>
            </a:r>
            <a:endParaRPr lang="ru-RU" sz="28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30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</a:tblGrid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   Работники ОУ ЛМР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Из них имеют кВ. категории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Выс.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Первую.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вторую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Не имеют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Из них СЗД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Не аттестованные</a:t>
                      </a:r>
                    </a:p>
                  </a:txBody>
                  <a:tcPr marL="68580" marR="68580" marT="0" marB="0"/>
                </a:tc>
              </a:tr>
              <a:tr h="8620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1452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чел.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1089 чел. 75%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205 чел.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14,1%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733 чел. 50,5%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151 чел. 10,4%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363 чел. 25%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183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чел.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180 чел. </a:t>
                      </a:r>
                    </a:p>
                  </a:txBody>
                  <a:tcPr marL="68580" marR="68580" marT="0" marB="0"/>
                </a:tc>
              </a:tr>
              <a:tr h="12144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Из них:  руководящие работники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164 чел.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119 чел. 72,6%;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17 чел.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10,4%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102 чел. 62,2%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45 чел. 27,4%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32 чел.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13 чел.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педагогические работники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1288 чел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9705 чел. 75,3%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188 чел. 14,6%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631 чел. 49%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151 чел. 11,7%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318чел. 24,7%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151 чел.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167 чел. 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Количество педагогов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smtClean="0"/>
              <a:t>Наличие квалификационных категорий </a:t>
            </a:r>
            <a:r>
              <a:rPr lang="ru-RU" sz="2400" dirty="0" smtClean="0"/>
              <a:t>руководящих и </a:t>
            </a:r>
            <a:r>
              <a:rPr lang="ru-RU" sz="2400" dirty="0" smtClean="0"/>
              <a:t>педагогических работников в сравнении за 3 года (по школам).</a:t>
            </a:r>
            <a:endParaRPr lang="ru-RU" sz="24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599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5657"/>
                <a:gridCol w="1175657"/>
                <a:gridCol w="1175657"/>
                <a:gridCol w="1175657"/>
                <a:gridCol w="1175657"/>
                <a:gridCol w="1175657"/>
                <a:gridCol w="1175657"/>
              </a:tblGrid>
              <a:tr h="370840">
                <a:tc>
                  <a:txBody>
                    <a:bodyPr/>
                    <a:lstStyle/>
                    <a:p>
                      <a:pPr indent="18034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Учебный год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Всего пед. работников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Всего имеют кв. категории, чел./%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Высшую кв. категорию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Первую кв. категорию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Вторую кв. категорию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Не имеют кв. категорию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2011-2012 </a:t>
                      </a:r>
                      <a:r>
                        <a:rPr lang="ru-RU" sz="1800" b="1" dirty="0" err="1">
                          <a:latin typeface="Times New Roman"/>
                          <a:ea typeface="Times New Roman"/>
                          <a:cs typeface="Times New Roman"/>
                        </a:rPr>
                        <a:t>уч.год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1511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1163/77%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130/8,9%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626/41,6%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394/26,4%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348/23%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Из них по ОУ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896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758/84,6%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113/12,6%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454/50,7%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191/21,3%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138/15,4%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2012-2013 уч.год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1446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чел.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1121 чел.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77,5%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183 чел.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12,6%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667 чел.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46%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271 чел.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18,7%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325 чел.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22,5%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Из них по ОУ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829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750/90,5%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153/18,4%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462/55,7%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135/16,3%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79/9,5%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2013-2014 уч.год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1452 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чел.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1089 чел. 75%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205 чел.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14,1%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733 чел. 50,5%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151 чел. 10,4%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363 чел. 25%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Из них по ОУ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853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720/84,4%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174/20,4%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465/54,5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81/9,5%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133/15,6%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42843" y="1371600"/>
          <a:ext cx="8786869" cy="43119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5913"/>
                <a:gridCol w="675913"/>
                <a:gridCol w="675913"/>
                <a:gridCol w="675913"/>
                <a:gridCol w="675913"/>
                <a:gridCol w="675913"/>
                <a:gridCol w="675913"/>
                <a:gridCol w="675913"/>
                <a:gridCol w="675913"/>
                <a:gridCol w="675913"/>
                <a:gridCol w="675913"/>
                <a:gridCol w="675913"/>
                <a:gridCol w="675913"/>
              </a:tblGrid>
              <a:tr h="617222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Года</a:t>
                      </a: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Всего имеют кВ. категории, %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Высшая кВ. категория, %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Первая кВ. категория, %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Вторая кВ. категория, %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258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ЛМР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РТ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Разница м/у ЛМР и РТ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ЛМР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РТ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Разница м/у ЛМР и РТ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ЛМР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РТ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Разница м/у ЛМР и РТ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ЛМР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РТ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Разница м/у ЛМР и РТ</a:t>
                      </a:r>
                    </a:p>
                  </a:txBody>
                  <a:tcPr marL="68580" marR="68580" marT="0" marB="0"/>
                </a:tc>
              </a:tr>
              <a:tr h="61722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2010-2011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81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82,4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- 1,4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7,2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12,2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-5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42,3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43,9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- 1,6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31,5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26,3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+5,2</a:t>
                      </a:r>
                    </a:p>
                  </a:txBody>
                  <a:tcPr marL="68580" marR="68580" marT="0" marB="0"/>
                </a:tc>
              </a:tr>
              <a:tr h="61722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2011-2012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77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77,1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-0,1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8,9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12,5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-3,6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45,3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42,2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+ 3,1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21,1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22,4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-1,3</a:t>
                      </a:r>
                    </a:p>
                  </a:txBody>
                  <a:tcPr marL="68580" marR="68580" marT="0" marB="0"/>
                </a:tc>
              </a:tr>
              <a:tr h="61722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2012-2013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77,5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74,2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+3,3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12,4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15,8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-3,4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46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45,5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+0,5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18,7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12,9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+5,8</a:t>
                      </a:r>
                    </a:p>
                  </a:txBody>
                  <a:tcPr marL="68580" marR="68580" marT="0" marB="0"/>
                </a:tc>
              </a:tr>
              <a:tr h="61722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2013-2014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14,1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50,5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10,4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Сравнение общих цифровых показателей </a:t>
            </a:r>
            <a:r>
              <a:rPr lang="ru-RU" sz="2400" dirty="0" err="1" smtClean="0"/>
              <a:t>категорированности</a:t>
            </a:r>
            <a:r>
              <a:rPr lang="ru-RU" sz="2400" dirty="0" smtClean="0"/>
              <a:t> по ЛМР с показателями РТ.</a:t>
            </a:r>
            <a:endParaRPr lang="ru-RU" sz="24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857892"/>
          </a:xfrm>
        </p:spPr>
        <p:txBody>
          <a:bodyPr>
            <a:normAutofit fontScale="47500" lnSpcReduction="20000"/>
          </a:bodyPr>
          <a:lstStyle/>
          <a:p>
            <a:pPr lvl="0" algn="just"/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Принимать меры для привлечения молодых кадров в учреждения, создавать комфортные условия для работающих молодых специалистов.</a:t>
            </a: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Сроки: июль-август, в течение учебного года.</a:t>
            </a:r>
          </a:p>
          <a:p>
            <a:pPr lvl="0" algn="just"/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Директорам СОШ №7 (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Тышко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О.Г.) и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Морда-Кармалкинской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ООШ (Звонарева Г.Х.) привести педагогический состав в соответствии с требованиями ЕКС (раздел должность «Учитель», требования к квалификации).</a:t>
            </a: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Сроки: в течение учебного года.</a:t>
            </a:r>
          </a:p>
          <a:p>
            <a:pPr lvl="0" algn="just"/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Взять под контроль планировании недельной нагрузки учителей на следующий учебный год: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Новочершелинская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НШДС, гимназия №11, СОШ №5, СОШ №7,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Урмышлинская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ООШ, Шугуровская СОШ, СОШ №6,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Староиштерякская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ООШ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Сроки: август, сентябрь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Продолжить работу по повышению престижа педагогической профессии за счет форм морального и материального стимулирования педагогического туда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Сроки: в течение учебного года.</a:t>
            </a:r>
          </a:p>
          <a:p>
            <a:pPr lvl="0" algn="just"/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Продолжить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работу по повышению профессионального уровня педагогических и руководящих работников за счет курсовой подготовки и педагогической аттестации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Сроки: в течение учебного года.</a:t>
            </a:r>
          </a:p>
          <a:p>
            <a:pPr lvl="0" algn="just"/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 smtClean="0"/>
              <a:t>Рекомендации образовательным учреждениям</a:t>
            </a:r>
            <a:endParaRPr lang="ru-RU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Уровень образования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428736"/>
          <a:ext cx="9001125" cy="5429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Высокий процент, имеющих высшее образование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481138"/>
          <a:ext cx="9001125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Выше показателя  среднего по району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357298"/>
          <a:ext cx="8686800" cy="42148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Образовательный уровень ниже муниципального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Среднее профессиональное образование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481138"/>
          <a:ext cx="9001125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Средне- профессиональное образование 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481138"/>
          <a:ext cx="9001125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100" dirty="0" err="1" smtClean="0"/>
              <a:t>Средне-профессиональное</a:t>
            </a:r>
            <a:r>
              <a:rPr lang="ru-RU" sz="3100" dirty="0" smtClean="0"/>
              <a:t> образование (ниже муниципального показателя</a:t>
            </a:r>
            <a:r>
              <a:rPr lang="ru-RU" dirty="0" smtClean="0"/>
              <a:t>)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1759</TotalTime>
  <Words>1207</Words>
  <Application>Microsoft Office PowerPoint</Application>
  <PresentationFormat>Экран (4:3)</PresentationFormat>
  <Paragraphs>307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Открытая</vt:lpstr>
      <vt:lpstr>Работа с кадрами</vt:lpstr>
      <vt:lpstr>Количество педагогов</vt:lpstr>
      <vt:lpstr>Уровень образования</vt:lpstr>
      <vt:lpstr>Высокий процент, имеющих высшее образование</vt:lpstr>
      <vt:lpstr>Выше показателя  среднего по району</vt:lpstr>
      <vt:lpstr>Образовательный уровень ниже муниципального</vt:lpstr>
      <vt:lpstr>Среднее профессиональное образование</vt:lpstr>
      <vt:lpstr>Средне- профессиональное образование </vt:lpstr>
      <vt:lpstr>Средне-профессиональное образование (ниже муниципального показателя)</vt:lpstr>
      <vt:lpstr>Потребность в кадрах</vt:lpstr>
      <vt:lpstr>Сравнительная таблица качественных и количественных показателей педагогических кадров за 6 лет</vt:lpstr>
      <vt:lpstr>Показатели преемственности педагогических кадров</vt:lpstr>
      <vt:lpstr>Количество работающих пенсионеров</vt:lpstr>
      <vt:lpstr>Самые «возрастные» учителя</vt:lpstr>
      <vt:lpstr>Средняя нагрузка</vt:lpstr>
      <vt:lpstr>В городских школах показатель составляет - 20,6 н.ч., в сельских школах – 19,5 н.ч. Показатель повысился по сравнением с прошлым годом на 0,7 часа.  </vt:lpstr>
      <vt:lpstr>За текущий год прошли курсы повышения квалификации- 322 чел. -22,17% от общего числа руководящих и педагогических работников</vt:lpstr>
      <vt:lpstr>Аттестация </vt:lpstr>
      <vt:lpstr>Информация по общей категорированности  педагогических работников ЛМР (по состоянию на май 2014г.) </vt:lpstr>
      <vt:lpstr>Наличие квалификационных категорий руководящих и педагогических работников в сравнении за 3 года (по школам).</vt:lpstr>
      <vt:lpstr>Сравнение общих цифровых показателей категорированности по ЛМР с показателями РТ.</vt:lpstr>
      <vt:lpstr>Рекомендации образовательным учреждениям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Avril</dc:creator>
  <cp:lastModifiedBy>Avril</cp:lastModifiedBy>
  <cp:revision>244</cp:revision>
  <dcterms:created xsi:type="dcterms:W3CDTF">2010-06-24T05:41:59Z</dcterms:created>
  <dcterms:modified xsi:type="dcterms:W3CDTF">2014-06-19T10:54:45Z</dcterms:modified>
</cp:coreProperties>
</file>